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Fira Sans Medium"/>
      <p:regular r:id="rId11"/>
      <p:bold r:id="rId12"/>
      <p:italic r:id="rId13"/>
      <p:boldItalic r:id="rId14"/>
    </p:embeddedFont>
    <p:embeddedFont>
      <p:font typeface="Fira Sans"/>
      <p:bold r:id="rId15"/>
      <p:boldItalic r:id="rId16"/>
    </p:embeddedFont>
    <p:embeddedFont>
      <p:font typeface="Fira Sans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hwMcYFJlwupWxzrQCGajfufv/C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Light-boldItalic.fntdata"/><Relationship Id="rId11" Type="http://schemas.openxmlformats.org/officeDocument/2006/relationships/font" Target="fonts/FiraSansMedium-regular.fntdata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FiraSansMedium-italic.fntdata"/><Relationship Id="rId12" Type="http://schemas.openxmlformats.org/officeDocument/2006/relationships/font" Target="fonts/FiraSa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.fntdata"/><Relationship Id="rId14" Type="http://schemas.openxmlformats.org/officeDocument/2006/relationships/font" Target="fonts/FiraSansMedium-boldItalic.fntdata"/><Relationship Id="rId17" Type="http://schemas.openxmlformats.org/officeDocument/2006/relationships/font" Target="fonts/FiraSansLight-regular.fntdata"/><Relationship Id="rId16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Light-italic.fntdata"/><Relationship Id="rId6" Type="http://schemas.openxmlformats.org/officeDocument/2006/relationships/slide" Target="slides/slide1.xml"/><Relationship Id="rId18" Type="http://schemas.openxmlformats.org/officeDocument/2006/relationships/font" Target="fonts/FiraSan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3117390"/>
            <a:ext cx="1302081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4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Ingegnere ambientale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028700" y="7219782"/>
            <a:ext cx="11583075" cy="62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Rampin Clarissa, Garzotto Eleonora, Nicotera Ginevra 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4328902" y="2317173"/>
            <a:ext cx="7321033" cy="6340049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12122944" y="7035126"/>
            <a:ext cx="4970154" cy="4304177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2336342" y="5954842"/>
            <a:ext cx="2271679" cy="1967285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A4E473"/>
          </a:solid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3737770" y="373605"/>
            <a:ext cx="3799619" cy="3290488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2079377" y="893350"/>
            <a:ext cx="5494438" cy="89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8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ambiente - Green economy e gestione del territorio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028700" y="1053914"/>
            <a:ext cx="734858" cy="634650"/>
          </a:xfrm>
          <a:custGeom>
            <a:rect b="b" l="l" r="r" t="t"/>
            <a:pathLst>
              <a:path extrusionOk="0" h="634650" w="734858">
                <a:moveTo>
                  <a:pt x="0" y="0"/>
                </a:moveTo>
                <a:lnTo>
                  <a:pt x="734858" y="0"/>
                </a:lnTo>
                <a:lnTo>
                  <a:pt x="734858" y="634650"/>
                </a:lnTo>
                <a:lnTo>
                  <a:pt x="0" y="634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028700" y="1028700"/>
            <a:ext cx="5512745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Presente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-1306086" y="4784384"/>
            <a:ext cx="4985461" cy="4317433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 rot="10800000">
            <a:off x="3061137" y="7468788"/>
            <a:ext cx="3480308" cy="3013963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A4E473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 rot="10800000">
            <a:off x="2780085" y="4005595"/>
            <a:ext cx="1798578" cy="1557577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 rot="10800000">
            <a:off x="300983" y="7795449"/>
            <a:ext cx="3378391" cy="2925703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01" name="Google Shape;101;p2"/>
          <p:cNvSpPr txBox="1"/>
          <p:nvPr/>
        </p:nvSpPr>
        <p:spPr>
          <a:xfrm>
            <a:off x="8986898" y="2044202"/>
            <a:ext cx="82725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66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L’ingegnere ambientale si occupa di progettare delle protezioni per </a:t>
            </a:r>
            <a:r>
              <a:rPr lang="en-US" sz="2566">
                <a:latin typeface="Fira Sans"/>
                <a:ea typeface="Fira Sans"/>
                <a:cs typeface="Fira Sans"/>
                <a:sym typeface="Fira Sans"/>
              </a:rPr>
              <a:t>la popolazione</a:t>
            </a:r>
            <a:r>
              <a:rPr b="0" i="0" lang="en-US" sz="2566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, si occupano anche della salvaguardia dell’ambiente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8986898" y="4967860"/>
            <a:ext cx="8272402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66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Abbiamo intervistato Fabiana Peaquin che si occupa di marketing nell’azienda Maccaferri che propone delle soluzioni per l’ingegneria civile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9144000" y="7468788"/>
            <a:ext cx="7680647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72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È un lavoro che sta già cambiando molto andando sempre più a occuparsi dei cambiamenti climatici</a:t>
            </a:r>
            <a:r>
              <a:rPr b="0" i="0" lang="en-US" sz="2572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endParaRPr/>
          </a:p>
        </p:txBody>
      </p:sp>
      <p:cxnSp>
        <p:nvCxnSpPr>
          <p:cNvPr id="104" name="Google Shape;104;p2"/>
          <p:cNvCxnSpPr/>
          <p:nvPr/>
        </p:nvCxnSpPr>
        <p:spPr>
          <a:xfrm>
            <a:off x="8986898" y="4010358"/>
            <a:ext cx="827240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"/>
          <p:cNvCxnSpPr/>
          <p:nvPr/>
        </p:nvCxnSpPr>
        <p:spPr>
          <a:xfrm>
            <a:off x="8986898" y="6943100"/>
            <a:ext cx="827240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3"/>
          <p:cNvCxnSpPr/>
          <p:nvPr/>
        </p:nvCxnSpPr>
        <p:spPr>
          <a:xfrm>
            <a:off x="1268572" y="8362981"/>
            <a:ext cx="17019428" cy="0"/>
          </a:xfrm>
          <a:prstGeom prst="straightConnector1">
            <a:avLst/>
          </a:prstGeom>
          <a:noFill/>
          <a:ln cap="rnd" cmpd="sng" w="19050">
            <a:solidFill>
              <a:srgbClr val="00465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3"/>
          <p:cNvSpPr txBox="1"/>
          <p:nvPr/>
        </p:nvSpPr>
        <p:spPr>
          <a:xfrm>
            <a:off x="1031805" y="5257107"/>
            <a:ext cx="336492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1.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221907" y="6100667"/>
            <a:ext cx="3364925" cy="175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 cambiamenti climatici influenzano molto questo lavoro visto che si occupa principalmente di questa tematica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316967" y="5257107"/>
            <a:ext cx="336492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2.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5317258" y="6100667"/>
            <a:ext cx="3364925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 base ai flussi turistici e alle caratteristiche del popolo si devono pensare a soluzioni diverse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3894667" y="5257107"/>
            <a:ext cx="336492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4.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3894375" y="6100667"/>
            <a:ext cx="3364925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le nuove tecnologie e la digitalizzazione semplificheranno sempre più questo lavoro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9605817" y="5257107"/>
            <a:ext cx="3364925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3.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9605817" y="6100667"/>
            <a:ext cx="3364925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la globalizzazione può aiutare nel caso in cui si trovino soluzioni o materiali più efficienti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028700" y="1028700"/>
            <a:ext cx="128658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Trend che influenzano questo lavoro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031805" y="8198352"/>
            <a:ext cx="380203" cy="329258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5317258" y="8198352"/>
            <a:ext cx="380203" cy="329258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9605817" y="8217402"/>
            <a:ext cx="380203" cy="329258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>
            <a:off x="13894375" y="8198352"/>
            <a:ext cx="380203" cy="329258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16799111" y="2687862"/>
            <a:ext cx="2977778" cy="2578770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13660090" y="-135282"/>
            <a:ext cx="4201515" cy="3638531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13243939" y="-956153"/>
            <a:ext cx="2481390" cy="2148895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A4E473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1028700" y="1028700"/>
            <a:ext cx="5512745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Futuro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 rot="10800000">
            <a:off x="-1306086" y="4784384"/>
            <a:ext cx="4985461" cy="4317433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33" name="Google Shape;133;p4"/>
          <p:cNvSpPr/>
          <p:nvPr/>
        </p:nvSpPr>
        <p:spPr>
          <a:xfrm rot="10800000">
            <a:off x="3061137" y="7468788"/>
            <a:ext cx="3480308" cy="3013963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A4E473"/>
          </a:solidFill>
          <a:ln>
            <a:noFill/>
          </a:ln>
        </p:spPr>
      </p:sp>
      <p:sp>
        <p:nvSpPr>
          <p:cNvPr id="134" name="Google Shape;134;p4"/>
          <p:cNvSpPr/>
          <p:nvPr/>
        </p:nvSpPr>
        <p:spPr>
          <a:xfrm rot="10800000">
            <a:off x="2780085" y="4005595"/>
            <a:ext cx="1798578" cy="1557577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35" name="Google Shape;135;p4"/>
          <p:cNvSpPr/>
          <p:nvPr/>
        </p:nvSpPr>
        <p:spPr>
          <a:xfrm rot="10800000">
            <a:off x="300983" y="7795449"/>
            <a:ext cx="3378391" cy="2925703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36" name="Google Shape;136;p4"/>
          <p:cNvSpPr txBox="1"/>
          <p:nvPr/>
        </p:nvSpPr>
        <p:spPr>
          <a:xfrm>
            <a:off x="8986923" y="3604723"/>
            <a:ext cx="82725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7">
                <a:latin typeface="Fira Sans"/>
                <a:ea typeface="Fira Sans"/>
                <a:cs typeface="Fira Sans"/>
                <a:sym typeface="Fira Sans"/>
              </a:rPr>
              <a:t>L’obiettivo di questo lavoro non cambierà, cambieranno le metodologie di lavoro che si </a:t>
            </a:r>
            <a:r>
              <a:rPr lang="en-US" sz="2567">
                <a:latin typeface="Fira Sans"/>
                <a:ea typeface="Fira Sans"/>
                <a:cs typeface="Fira Sans"/>
                <a:sym typeface="Fira Sans"/>
              </a:rPr>
              <a:t>rinnovano</a:t>
            </a:r>
            <a:r>
              <a:rPr lang="en-US" sz="2567">
                <a:latin typeface="Fira Sans"/>
                <a:ea typeface="Fira Sans"/>
                <a:cs typeface="Fira Sans"/>
                <a:sym typeface="Fira Sans"/>
              </a:rPr>
              <a:t> e </a:t>
            </a:r>
            <a:r>
              <a:rPr lang="en-US" sz="2567">
                <a:latin typeface="Fira Sans"/>
                <a:ea typeface="Fira Sans"/>
                <a:cs typeface="Fira Sans"/>
                <a:sym typeface="Fira Sans"/>
              </a:rPr>
              <a:t>cambiano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8986913" y="6051463"/>
            <a:ext cx="82725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72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Si potranno trovare delle nuove soluzioni per progettare o realizzare dei modellini grazie alle nuove tecnologie o alla stampa 3D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8986925" y="895300"/>
            <a:ext cx="82725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73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si dovranno avere sempre più delle conoscenze nell’ambito tecnologico, inoltre bisognerà sempre più sviluppare delle nuove soluzioni e essere pronti ad adattarsi a tutto</a:t>
            </a:r>
            <a:endParaRPr/>
          </a:p>
        </p:txBody>
      </p:sp>
      <p:cxnSp>
        <p:nvCxnSpPr>
          <p:cNvPr id="139" name="Google Shape;139;p4"/>
          <p:cNvCxnSpPr/>
          <p:nvPr/>
        </p:nvCxnSpPr>
        <p:spPr>
          <a:xfrm>
            <a:off x="8986898" y="2871516"/>
            <a:ext cx="827240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4"/>
          <p:cNvCxnSpPr/>
          <p:nvPr/>
        </p:nvCxnSpPr>
        <p:spPr>
          <a:xfrm>
            <a:off x="8986898" y="5280798"/>
            <a:ext cx="827240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/>
        </p:nvSpPr>
        <p:spPr>
          <a:xfrm>
            <a:off x="1028700" y="4250865"/>
            <a:ext cx="11094244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4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Grazie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4328902" y="2317173"/>
            <a:ext cx="7321033" cy="6340049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4651"/>
          </a:solidFill>
          <a:ln>
            <a:noFill/>
          </a:ln>
        </p:spPr>
      </p:sp>
      <p:sp>
        <p:nvSpPr>
          <p:cNvPr id="147" name="Google Shape;147;p5"/>
          <p:cNvSpPr/>
          <p:nvPr/>
        </p:nvSpPr>
        <p:spPr>
          <a:xfrm>
            <a:off x="12122944" y="7035126"/>
            <a:ext cx="4970154" cy="4304177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48" name="Google Shape;148;p5"/>
          <p:cNvSpPr/>
          <p:nvPr/>
        </p:nvSpPr>
        <p:spPr>
          <a:xfrm>
            <a:off x="12336342" y="5954842"/>
            <a:ext cx="2271679" cy="1967285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A4E473"/>
          </a:solidFill>
          <a:ln>
            <a:noFill/>
          </a:ln>
        </p:spPr>
      </p:sp>
      <p:sp>
        <p:nvSpPr>
          <p:cNvPr id="149" name="Google Shape;149;p5"/>
          <p:cNvSpPr/>
          <p:nvPr/>
        </p:nvSpPr>
        <p:spPr>
          <a:xfrm>
            <a:off x="13737770" y="373605"/>
            <a:ext cx="3799619" cy="3290488"/>
          </a:xfrm>
          <a:custGeom>
            <a:rect b="b" l="l" r="r" t="t"/>
            <a:pathLst>
              <a:path extrusionOk="0" h="3134614" w="3619627">
                <a:moveTo>
                  <a:pt x="3619627" y="1567307"/>
                </a:moveTo>
                <a:lnTo>
                  <a:pt x="2714752" y="3134614"/>
                </a:lnTo>
                <a:lnTo>
                  <a:pt x="904875" y="3134614"/>
                </a:lnTo>
                <a:lnTo>
                  <a:pt x="0" y="1567307"/>
                </a:lnTo>
                <a:lnTo>
                  <a:pt x="904875" y="0"/>
                </a:lnTo>
                <a:lnTo>
                  <a:pt x="2714625" y="0"/>
                </a:lnTo>
                <a:lnTo>
                  <a:pt x="3619627" y="1567307"/>
                </a:lnTo>
                <a:close/>
              </a:path>
            </a:pathLst>
          </a:custGeom>
          <a:solidFill>
            <a:srgbClr val="00A181"/>
          </a:solidFill>
          <a:ln>
            <a:noFill/>
          </a:ln>
        </p:spPr>
      </p:sp>
      <p:sp>
        <p:nvSpPr>
          <p:cNvPr id="150" name="Google Shape;150;p5"/>
          <p:cNvSpPr/>
          <p:nvPr/>
        </p:nvSpPr>
        <p:spPr>
          <a:xfrm>
            <a:off x="1028700" y="1028700"/>
            <a:ext cx="678758" cy="586200"/>
          </a:xfrm>
          <a:custGeom>
            <a:rect b="b" l="l" r="r" t="t"/>
            <a:pathLst>
              <a:path extrusionOk="0" h="586200" w="678758">
                <a:moveTo>
                  <a:pt x="0" y="0"/>
                </a:moveTo>
                <a:lnTo>
                  <a:pt x="678758" y="0"/>
                </a:lnTo>
                <a:lnTo>
                  <a:pt x="678758" y="586200"/>
                </a:lnTo>
                <a:lnTo>
                  <a:pt x="0" y="586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